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0"/>
  </p:notesMasterIdLst>
  <p:sldIdLst>
    <p:sldId id="256" r:id="rId2"/>
    <p:sldId id="258" r:id="rId3"/>
    <p:sldId id="269" r:id="rId4"/>
    <p:sldId id="285" r:id="rId5"/>
    <p:sldId id="289" r:id="rId6"/>
    <p:sldId id="287" r:id="rId7"/>
    <p:sldId id="277" r:id="rId8"/>
    <p:sldId id="268" r:id="rId9"/>
    <p:sldId id="271" r:id="rId10"/>
    <p:sldId id="257" r:id="rId11"/>
    <p:sldId id="260" r:id="rId12"/>
    <p:sldId id="262" r:id="rId13"/>
    <p:sldId id="275" r:id="rId14"/>
    <p:sldId id="273" r:id="rId15"/>
    <p:sldId id="274" r:id="rId16"/>
    <p:sldId id="283" r:id="rId17"/>
    <p:sldId id="261" r:id="rId18"/>
    <p:sldId id="282" r:id="rId19"/>
    <p:sldId id="263" r:id="rId20"/>
    <p:sldId id="264" r:id="rId21"/>
    <p:sldId id="297" r:id="rId22"/>
    <p:sldId id="295" r:id="rId23"/>
    <p:sldId id="290" r:id="rId24"/>
    <p:sldId id="291" r:id="rId25"/>
    <p:sldId id="294" r:id="rId26"/>
    <p:sldId id="296" r:id="rId27"/>
    <p:sldId id="279" r:id="rId28"/>
    <p:sldId id="281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F21"/>
    <a:srgbClr val="A7C46E"/>
    <a:srgbClr val="62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15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\test\Macaca-population-trend\Results\sum_table_103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56977252843394"/>
          <c:y val="0.21933872849227179"/>
          <c:w val="0.80587467191601048"/>
          <c:h val="0.56939632545931762"/>
        </c:manualLayout>
      </c:layout>
      <c:lineChart>
        <c:grouping val="standard"/>
        <c:varyColors val="0"/>
        <c:ser>
          <c:idx val="0"/>
          <c:order val="0"/>
          <c:tx>
            <c:v>猴群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'county.group'!$J$25:$N$25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'county.group'!$C$16:$G$16</c:f>
              <c:numCache>
                <c:formatCode>General</c:formatCode>
                <c:ptCount val="5"/>
                <c:pt idx="0">
                  <c:v>51</c:v>
                </c:pt>
                <c:pt idx="1">
                  <c:v>40</c:v>
                </c:pt>
                <c:pt idx="2">
                  <c:v>40</c:v>
                </c:pt>
                <c:pt idx="3">
                  <c:v>68</c:v>
                </c:pt>
                <c:pt idx="4">
                  <c:v>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A8-4D8F-8070-B989D1FC405A}"/>
            </c:ext>
          </c:extLst>
        </c:ser>
        <c:ser>
          <c:idx val="1"/>
          <c:order val="1"/>
          <c:tx>
            <c:v>孤猴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'county.group'!$J$25:$N$25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'county.single '!$C$14:$G$14</c:f>
              <c:numCache>
                <c:formatCode>General</c:formatCode>
                <c:ptCount val="5"/>
                <c:pt idx="0">
                  <c:v>25</c:v>
                </c:pt>
                <c:pt idx="1">
                  <c:v>19</c:v>
                </c:pt>
                <c:pt idx="2">
                  <c:v>14</c:v>
                </c:pt>
                <c:pt idx="3">
                  <c:v>28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A8-4D8F-8070-B989D1FC405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99482128"/>
        <c:axId val="899482960"/>
      </c:lineChart>
      <c:catAx>
        <c:axId val="89948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99482960"/>
        <c:crosses val="autoZero"/>
        <c:auto val="1"/>
        <c:lblAlgn val="ctr"/>
        <c:lblOffset val="100"/>
        <c:noMultiLvlLbl val="0"/>
      </c:catAx>
      <c:valAx>
        <c:axId val="899482960"/>
        <c:scaling>
          <c:orientation val="minMax"/>
        </c:scaling>
        <c:delete val="0"/>
        <c:axPos val="l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zh-TW" b="1"/>
                  <a:t>筆數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32892096821230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9948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27F7-BA7F-47E9-9B07-17F713C392BE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88D3-4CED-4586-84B2-FE56A761A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7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4AEA4C-A275-4EC8-83D0-1095F5791B3E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 smtClean="0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 smtClean="0"/>
              <a:t>許多鳥類</a:t>
            </a:r>
            <a:r>
              <a:rPr lang="en-US" altLang="zh-TW" smtClean="0"/>
              <a:t>2</a:t>
            </a:r>
            <a:r>
              <a:rPr lang="zh-TW" altLang="en-US" smtClean="0"/>
              <a:t>次繁殖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 smtClean="0"/>
              <a:t>只要</a:t>
            </a:r>
            <a:r>
              <a:rPr lang="en-US" altLang="zh-TW" smtClean="0"/>
              <a:t>2</a:t>
            </a:r>
            <a:r>
              <a:rPr lang="zh-TW" altLang="en-US" smtClean="0"/>
              <a:t>次調查、但要天天去也可以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 smtClean="0"/>
              <a:t>注意：不要刻意挑選鳥況較好的資料。</a:t>
            </a:r>
          </a:p>
        </p:txBody>
      </p:sp>
    </p:spTree>
    <p:extLst>
      <p:ext uri="{BB962C8B-B14F-4D97-AF65-F5344CB8AC3E}">
        <p14:creationId xmlns:p14="http://schemas.microsoft.com/office/powerpoint/2010/main" val="635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23E34F-51EA-4263-BA36-98F06447432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 smtClean="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 smtClean="0"/>
              <a:t>此法適用哪些鳥種</a:t>
            </a:r>
            <a:r>
              <a:rPr lang="en-US" altLang="zh-TW" smtClean="0"/>
              <a:t>?</a:t>
            </a:r>
            <a:r>
              <a:rPr lang="zh-TW" altLang="en-US" smtClean="0"/>
              <a:t>地形？</a:t>
            </a:r>
            <a:endParaRPr lang="en-US" altLang="zh-TW" smtClean="0"/>
          </a:p>
          <a:p>
            <a:pPr eaLnBrk="1" hangingPunct="1">
              <a:spcBef>
                <a:spcPct val="0"/>
              </a:spcBef>
            </a:pPr>
            <a:r>
              <a:rPr lang="zh-TW" altLang="en-US" smtClean="0"/>
              <a:t>人時事地物</a:t>
            </a:r>
          </a:p>
        </p:txBody>
      </p:sp>
    </p:spTree>
    <p:extLst>
      <p:ext uri="{BB962C8B-B14F-4D97-AF65-F5344CB8AC3E}">
        <p14:creationId xmlns:p14="http://schemas.microsoft.com/office/powerpoint/2010/main" val="305952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F81D06-99A3-4954-B7DC-DF17EC12215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 smtClean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52102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88D3-4CED-4586-84B2-FE56A761A95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04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4961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318940"/>
            <a:ext cx="9144000" cy="2182068"/>
          </a:xfrm>
          <a:prstGeom prst="rect">
            <a:avLst/>
          </a:prstGeom>
          <a:gradFill>
            <a:gsLst>
              <a:gs pos="95000">
                <a:schemeClr val="accent3">
                  <a:lumMod val="50000"/>
                </a:schemeClr>
              </a:gs>
              <a:gs pos="5000">
                <a:schemeClr val="accent3">
                  <a:lumMod val="50000"/>
                </a:schemeClr>
              </a:gs>
              <a:gs pos="0">
                <a:schemeClr val="accent3">
                  <a:lumMod val="75000"/>
                </a:schemeClr>
              </a:gs>
              <a:gs pos="50000">
                <a:srgbClr val="404F21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1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5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</p:spPr>
        <p:txBody>
          <a:bodyPr/>
          <a:lstStyle>
            <a:lvl1pPr algn="l"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  <a:lvl2pPr>
              <a:defRPr>
                <a:latin typeface="標楷體" pitchFamily="65" charset="-120"/>
                <a:ea typeface="標楷體" pitchFamily="65" charset="-120"/>
              </a:defRPr>
            </a:lvl2pPr>
            <a:lvl3pPr>
              <a:defRPr>
                <a:latin typeface="標楷體" pitchFamily="65" charset="-120"/>
                <a:ea typeface="標楷體" pitchFamily="65" charset="-120"/>
              </a:defRPr>
            </a:lvl3pPr>
            <a:lvl4pPr>
              <a:defRPr>
                <a:latin typeface="標楷體" pitchFamily="65" charset="-120"/>
                <a:ea typeface="標楷體" pitchFamily="65" charset="-120"/>
              </a:defRPr>
            </a:lvl4pPr>
            <a:lvl5pPr>
              <a:defRPr>
                <a:latin typeface="標楷體" pitchFamily="65" charset="-120"/>
                <a:ea typeface="標楷體" pitchFamily="65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78178" y="6417204"/>
            <a:ext cx="2212622" cy="304271"/>
          </a:xfrm>
        </p:spPr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16956" y="6417204"/>
            <a:ext cx="3002844" cy="30427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74178" y="6417204"/>
            <a:ext cx="2212622" cy="304271"/>
          </a:xfrm>
        </p:spPr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360000" y="6453368"/>
            <a:ext cx="9656908" cy="288000"/>
            <a:chOff x="-360000" y="6237312"/>
            <a:chExt cx="9656908" cy="360040"/>
          </a:xfrm>
          <a:gradFill>
            <a:gsLst>
              <a:gs pos="0">
                <a:srgbClr val="404F21"/>
              </a:gs>
              <a:gs pos="8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7" name="矩形 6"/>
            <p:cNvSpPr/>
            <p:nvPr userDrawn="1"/>
          </p:nvSpPr>
          <p:spPr>
            <a:xfrm>
              <a:off x="-360000" y="6237312"/>
              <a:ext cx="5600622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7348308" y="6237312"/>
              <a:ext cx="8961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300414" y="6237312"/>
              <a:ext cx="44805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04250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292080" y="6237312"/>
              <a:ext cx="2016224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9072883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643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0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72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8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96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1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4" descr="LOGO-TERS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1173033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1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9512" y="1598935"/>
            <a:ext cx="8712968" cy="147002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以公民科學推動</a:t>
            </a:r>
            <a:r>
              <a:rPr lang="zh-TW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臺灣獼猴長期監測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55" y="3789040"/>
            <a:ext cx="5463505" cy="244827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范孟雯 張仕緯</a:t>
            </a:r>
            <a:endParaRPr lang="en-US" altLang="zh-TW" b="1" dirty="0" smtClean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張安瑜 林瑞興 呂祐甄 楊昌諺</a:t>
            </a:r>
            <a:endParaRPr lang="en-US" altLang="zh-TW" b="1" dirty="0" smtClean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600" b="1" dirty="0" smtClean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600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行政院農業委員會</a:t>
            </a:r>
            <a:r>
              <a:rPr lang="en-US" altLang="zh-TW" sz="2600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特有生物研究保育中心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836836"/>
            <a:ext cx="2810024" cy="4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384" y="116632"/>
            <a:ext cx="749808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</a:p>
        </p:txBody>
      </p:sp>
      <p:grpSp>
        <p:nvGrpSpPr>
          <p:cNvPr id="29" name="群組 28"/>
          <p:cNvGrpSpPr/>
          <p:nvPr/>
        </p:nvGrpSpPr>
        <p:grpSpPr>
          <a:xfrm rot="16200000">
            <a:off x="-151353" y="2217895"/>
            <a:ext cx="4232327" cy="3198154"/>
            <a:chOff x="1467856" y="1628301"/>
            <a:chExt cx="6042664" cy="4503970"/>
          </a:xfrm>
        </p:grpSpPr>
        <p:grpSp>
          <p:nvGrpSpPr>
            <p:cNvPr id="24" name="群組 23"/>
            <p:cNvGrpSpPr/>
            <p:nvPr/>
          </p:nvGrpSpPr>
          <p:grpSpPr>
            <a:xfrm rot="3484264">
              <a:off x="2237203" y="858954"/>
              <a:ext cx="4503970" cy="6042664"/>
              <a:chOff x="2177656" y="1213729"/>
              <a:chExt cx="4503970" cy="6042664"/>
            </a:xfrm>
          </p:grpSpPr>
          <p:grpSp>
            <p:nvGrpSpPr>
              <p:cNvPr id="10" name="群組 9"/>
              <p:cNvGrpSpPr/>
              <p:nvPr/>
            </p:nvGrpSpPr>
            <p:grpSpPr>
              <a:xfrm rot="20892077">
                <a:off x="2636211" y="4988393"/>
                <a:ext cx="2268000" cy="2268000"/>
                <a:chOff x="2827157" y="1797665"/>
                <a:chExt cx="1810385" cy="1810385"/>
              </a:xfrm>
            </p:grpSpPr>
            <p:sp>
              <p:nvSpPr>
                <p:cNvPr id="11" name="圖案 10"/>
                <p:cNvSpPr/>
                <p:nvPr/>
              </p:nvSpPr>
              <p:spPr>
                <a:xfrm rot="289876">
                  <a:off x="2827157" y="1797665"/>
                  <a:ext cx="1810385" cy="1810385"/>
                </a:xfrm>
                <a:prstGeom prst="gear6">
                  <a:avLst/>
                </a:prstGeom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2" name="圖案 4"/>
                <p:cNvSpPr/>
                <p:nvPr/>
              </p:nvSpPr>
              <p:spPr>
                <a:xfrm>
                  <a:off x="2895963" y="1906833"/>
                  <a:ext cx="898845" cy="8933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5560" tIns="35560" rIns="35560" bIns="35560" numCol="1" spcCol="1270" anchor="ctr" anchorCtr="0">
                  <a:noAutofit/>
                </a:bodyPr>
                <a:lstStyle/>
                <a:p>
                  <a:pPr lvl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TW" altLang="en-US" sz="2800" kern="1200" dirty="0"/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>
                <a:off x="2177656" y="1213729"/>
                <a:ext cx="4503970" cy="4667533"/>
                <a:chOff x="1556152" y="1000660"/>
                <a:chExt cx="4503970" cy="4667533"/>
              </a:xfrm>
            </p:grpSpPr>
            <p:grpSp>
              <p:nvGrpSpPr>
                <p:cNvPr id="14" name="群組 13"/>
                <p:cNvGrpSpPr/>
                <p:nvPr/>
              </p:nvGrpSpPr>
              <p:grpSpPr>
                <a:xfrm>
                  <a:off x="1556152" y="2477511"/>
                  <a:ext cx="2268000" cy="2268000"/>
                  <a:chOff x="2596455" y="1401329"/>
                  <a:chExt cx="1810385" cy="1810385"/>
                </a:xfrm>
              </p:grpSpPr>
              <p:sp>
                <p:nvSpPr>
                  <p:cNvPr id="15" name="圖案 14"/>
                  <p:cNvSpPr/>
                  <p:nvPr/>
                </p:nvSpPr>
                <p:spPr>
                  <a:xfrm>
                    <a:off x="2596455" y="1401329"/>
                    <a:ext cx="1810385" cy="1810385"/>
                  </a:xfrm>
                  <a:prstGeom prst="gear6">
                    <a:avLst/>
                  </a:prstGeom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6" name="圖案 4"/>
                  <p:cNvSpPr/>
                  <p:nvPr/>
                </p:nvSpPr>
                <p:spPr>
                  <a:xfrm>
                    <a:off x="2895963" y="1906833"/>
                    <a:ext cx="898845" cy="8933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5560" tIns="35560" rIns="35560" bIns="35560" numCol="1" spcCol="1270" anchor="ctr" anchorCtr="0">
                    <a:noAutofit/>
                  </a:bodyPr>
                  <a:lstStyle/>
                  <a:p>
                    <a:pPr lvl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800" kern="1200" dirty="0"/>
                  </a:p>
                </p:txBody>
              </p:sp>
            </p:grpSp>
            <p:grpSp>
              <p:nvGrpSpPr>
                <p:cNvPr id="17" name="群組 16"/>
                <p:cNvGrpSpPr/>
                <p:nvPr/>
              </p:nvGrpSpPr>
              <p:grpSpPr>
                <a:xfrm rot="728191">
                  <a:off x="3540121" y="3148192"/>
                  <a:ext cx="2520001" cy="2520001"/>
                  <a:chOff x="2467425" y="1372640"/>
                  <a:chExt cx="2011539" cy="2011539"/>
                </a:xfrm>
              </p:grpSpPr>
              <p:sp>
                <p:nvSpPr>
                  <p:cNvPr id="18" name="圖案 17"/>
                  <p:cNvSpPr/>
                  <p:nvPr/>
                </p:nvSpPr>
                <p:spPr>
                  <a:xfrm>
                    <a:off x="2467425" y="1372640"/>
                    <a:ext cx="2011539" cy="2011539"/>
                  </a:xfrm>
                  <a:prstGeom prst="gear6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9" name="圖案 4"/>
                  <p:cNvSpPr/>
                  <p:nvPr/>
                </p:nvSpPr>
                <p:spPr>
                  <a:xfrm>
                    <a:off x="2895963" y="1906833"/>
                    <a:ext cx="898845" cy="8933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5560" tIns="35560" rIns="35560" bIns="35560" numCol="1" spcCol="1270" anchor="ctr" anchorCtr="0">
                    <a:noAutofit/>
                  </a:bodyPr>
                  <a:lstStyle/>
                  <a:p>
                    <a:pPr lvl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800" kern="1200" dirty="0"/>
                  </a:p>
                </p:txBody>
              </p:sp>
            </p:grpSp>
            <p:grpSp>
              <p:nvGrpSpPr>
                <p:cNvPr id="20" name="群組 19"/>
                <p:cNvGrpSpPr/>
                <p:nvPr/>
              </p:nvGrpSpPr>
              <p:grpSpPr>
                <a:xfrm rot="169420">
                  <a:off x="3362659" y="1000660"/>
                  <a:ext cx="2268000" cy="2268000"/>
                  <a:chOff x="2629251" y="1468916"/>
                  <a:chExt cx="1810385" cy="1810385"/>
                </a:xfrm>
              </p:grpSpPr>
              <p:sp>
                <p:nvSpPr>
                  <p:cNvPr id="21" name="圖案 20"/>
                  <p:cNvSpPr/>
                  <p:nvPr/>
                </p:nvSpPr>
                <p:spPr>
                  <a:xfrm>
                    <a:off x="2629251" y="1468916"/>
                    <a:ext cx="1810385" cy="1810385"/>
                  </a:xfrm>
                  <a:prstGeom prst="gear6">
                    <a:avLst/>
                  </a:prstGeom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2" name="圖案 4"/>
                  <p:cNvSpPr/>
                  <p:nvPr/>
                </p:nvSpPr>
                <p:spPr>
                  <a:xfrm>
                    <a:off x="2895963" y="1906833"/>
                    <a:ext cx="898845" cy="8933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5560" tIns="35560" rIns="35560" bIns="35560" numCol="1" spcCol="1270" anchor="ctr" anchorCtr="0">
                    <a:noAutofit/>
                  </a:bodyPr>
                  <a:lstStyle/>
                  <a:p>
                    <a:pPr lvl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800" kern="1200" dirty="0"/>
                  </a:p>
                </p:txBody>
              </p:sp>
            </p:grpSp>
          </p:grpSp>
        </p:grpSp>
        <p:sp>
          <p:nvSpPr>
            <p:cNvPr id="25" name="文字方塊 24"/>
            <p:cNvSpPr txBox="1"/>
            <p:nvPr/>
          </p:nvSpPr>
          <p:spPr>
            <a:xfrm rot="5400000">
              <a:off x="3448495" y="2490023"/>
              <a:ext cx="1560394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政府機關</a:t>
              </a:r>
              <a:endPara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 rot="5400000">
              <a:off x="1714014" y="4047840"/>
              <a:ext cx="1560394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學術單位</a:t>
              </a:r>
              <a:endPara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 rot="5400000">
              <a:off x="5593262" y="3237587"/>
              <a:ext cx="1615360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民間組織</a:t>
              </a:r>
              <a:endPara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691736" y="4649226"/>
              <a:ext cx="1951894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公民科學家</a:t>
              </a:r>
              <a:endPara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31" name="內容版面配置區 3"/>
          <p:cNvSpPr txBox="1">
            <a:spLocks/>
          </p:cNvSpPr>
          <p:nvPr/>
        </p:nvSpPr>
        <p:spPr>
          <a:xfrm>
            <a:off x="3813272" y="1072127"/>
            <a:ext cx="4989240" cy="2354127"/>
          </a:xfrm>
          <a:prstGeom prst="rect">
            <a:avLst/>
          </a:prstGeom>
          <a:ln>
            <a:noFill/>
          </a:ln>
        </p:spPr>
        <p:txBody>
          <a:bodyPr vert="horz" wrap="square" lIns="94128" tIns="47064" rIns="94128" bIns="470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執行時間：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2015-2019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參與人數：每年約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位志工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每年在全臺近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個樣點進行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監測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2" name="圖表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612182"/>
              </p:ext>
            </p:extLst>
          </p:nvPr>
        </p:nvGraphicFramePr>
        <p:xfrm>
          <a:off x="4209938" y="33569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268760"/>
            <a:ext cx="5078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2015-2019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年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猴群紀錄在各縣市的分布狀況</a:t>
            </a:r>
          </a:p>
        </p:txBody>
      </p:sp>
      <p:pic>
        <p:nvPicPr>
          <p:cNvPr id="102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750" l="0" r="100000">
                        <a14:foregroundMark x1="12333" y1="80750" x2="22167" y2="83500"/>
                        <a14:foregroundMark x1="5333" y1="81750" x2="24833" y2="86000"/>
                        <a14:foregroundMark x1="35500" y1="86750" x2="47500" y2="86750"/>
                        <a14:foregroundMark x1="55833" y1="85750" x2="60667" y2="86500"/>
                        <a14:foregroundMark x1="73667" y1="87500" x2="99667" y2="87500"/>
                        <a14:foregroundMark x1="26333" y1="87500" x2="28333" y2="90250"/>
                        <a14:foregroundMark x1="35667" y1="87000" x2="33500" y2="89750"/>
                      </a14:backgroundRemoval>
                    </a14:imgEffect>
                    <a14:imgEffect>
                      <a14:artisticPencilSketch trans="70000" pressure="10"/>
                    </a14:imgEffect>
                    <a14:imgEffect>
                      <a14:sharpenSoften amount="40000"/>
                    </a14:imgEffect>
                    <a14:imgEffect>
                      <a14:colorTemperature colorTemp="6800"/>
                    </a14:imgEffect>
                    <a14:imgEffect>
                      <a14:saturation sat="105000"/>
                    </a14:imgEffect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65"/>
          <a:stretch/>
        </p:blipFill>
        <p:spPr bwMode="auto">
          <a:xfrm>
            <a:off x="5832140" y="28655"/>
            <a:ext cx="3348372" cy="17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07005"/>
              </p:ext>
            </p:extLst>
          </p:nvPr>
        </p:nvGraphicFramePr>
        <p:xfrm>
          <a:off x="32115" y="1677998"/>
          <a:ext cx="9073008" cy="46602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55053">
                  <a:extLst>
                    <a:ext uri="{9D8B030D-6E8A-4147-A177-3AD203B41FA5}">
                      <a16:colId xmlns:a16="http://schemas.microsoft.com/office/drawing/2014/main" val="2484221827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3068857465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2657448274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2638947451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586638858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114687723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3145090203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1442820789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3957275068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3189610820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4088143298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3347705231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1889581840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68405621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3782332749"/>
                    </a:ext>
                  </a:extLst>
                </a:gridCol>
                <a:gridCol w="541197">
                  <a:extLst>
                    <a:ext uri="{9D8B030D-6E8A-4147-A177-3AD203B41FA5}">
                      <a16:colId xmlns:a16="http://schemas.microsoft.com/office/drawing/2014/main" val="4150300411"/>
                    </a:ext>
                  </a:extLst>
                </a:gridCol>
              </a:tblGrid>
              <a:tr h="27109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縣市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資料筆數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有記錄的樣區數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有記錄的樣點數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435910"/>
                  </a:ext>
                </a:extLst>
              </a:tr>
              <a:tr h="2710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2015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2016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2017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2018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2019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2015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2016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2017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2018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2019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2015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2016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2017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2018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2019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8168400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新北市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0286936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桃園</a:t>
                      </a:r>
                      <a:r>
                        <a:rPr lang="zh-TW" altLang="en-US" sz="18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50421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新竹縣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682403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苗栗縣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73047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台中市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469151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南投縣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9286094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雲林縣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2706347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嘉義縣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199464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台南市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87589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高雄市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217957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屏東縣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2049621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宜蘭縣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852343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花蓮縣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2580322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台東縣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727699"/>
                  </a:ext>
                </a:extLst>
              </a:tr>
              <a:tr h="271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總計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36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98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017" y="1496312"/>
            <a:ext cx="4932209" cy="457169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34" y="1412031"/>
            <a:ext cx="5157226" cy="474025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5576" y="602660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調查樣點分布圖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53387" y="5839989"/>
            <a:ext cx="4511101" cy="736248"/>
          </a:xfrm>
          <a:prstGeom prst="rect">
            <a:avLst/>
          </a:prstGeom>
          <a:noFill/>
        </p:spPr>
        <p:txBody>
          <a:bodyPr wrap="square" lIns="94128" tIns="47064" rIns="94128" bIns="47064" rtlCol="0">
            <a:spAutoFit/>
          </a:bodyPr>
          <a:lstStyle/>
          <a:p>
            <a:pPr marL="1355725" indent="-1355725">
              <a:lnSpc>
                <a:spcPts val="5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2015-2019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年猴群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484040" y="269032"/>
            <a:ext cx="76899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r>
              <a:rPr lang="en-US" altLang="zh-TW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分布圖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84" y="4829855"/>
            <a:ext cx="1880610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484040" y="269032"/>
            <a:ext cx="76899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分析方法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576" y="1916832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樣點的森林類型分類：以林務局第四次森林資源調查的全島森林林型分布圖為基準，分成闊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葉林、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針葉林、竹林及混淆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林等四種。</a:t>
            </a:r>
            <a:endParaRPr lang="en-US" altLang="zh-TW" sz="2400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計算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不同森林類型內猴群的相對密度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邏輯迴歸分析檢視三種森林類型以及</a:t>
            </a: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2015 -</a:t>
            </a: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2018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猴群相對密度的差異。</a:t>
            </a:r>
          </a:p>
        </p:txBody>
      </p:sp>
    </p:spTree>
    <p:extLst>
      <p:ext uri="{BB962C8B-B14F-4D97-AF65-F5344CB8AC3E}">
        <p14:creationId xmlns:p14="http://schemas.microsoft.com/office/powerpoint/2010/main" val="31540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GIS</a:t>
            </a:r>
            <a:r>
              <a:rPr lang="zh-TW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圖層中森林林型分類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450723"/>
              </p:ext>
            </p:extLst>
          </p:nvPr>
        </p:nvGraphicFramePr>
        <p:xfrm>
          <a:off x="899592" y="1916832"/>
          <a:ext cx="7200800" cy="43788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8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2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第四次森林資源調查林型分類</a:t>
                      </a:r>
                    </a:p>
                  </a:txBody>
                  <a:tcPr marL="124053" marR="124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本</a:t>
                      </a:r>
                      <a:r>
                        <a:rPr lang="zh-TW" altLang="en-US" sz="21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研究的</a:t>
                      </a:r>
                      <a:r>
                        <a:rPr lang="zh-TW" sz="21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林</a:t>
                      </a:r>
                      <a:r>
                        <a:rPr lang="zh-TW" sz="21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型分類</a:t>
                      </a:r>
                    </a:p>
                  </a:txBody>
                  <a:tcPr marL="124053" marR="12405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闊葉樹林型</a:t>
                      </a:r>
                    </a:p>
                  </a:txBody>
                  <a:tcPr marL="124053" marR="124053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闊葉及混淆林</a:t>
                      </a:r>
                    </a:p>
                  </a:txBody>
                  <a:tcPr marL="124053" marR="12405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針闊葉樹混淆林</a:t>
                      </a:r>
                    </a:p>
                  </a:txBody>
                  <a:tcPr marL="124053" marR="124053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竹闊混淆林</a:t>
                      </a:r>
                    </a:p>
                  </a:txBody>
                  <a:tcPr marL="124053" marR="124053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竹針闊混淆林</a:t>
                      </a:r>
                    </a:p>
                  </a:txBody>
                  <a:tcPr marL="124053" marR="124053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針葉樹林型</a:t>
                      </a:r>
                    </a:p>
                  </a:txBody>
                  <a:tcPr marL="124053" marR="124053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針葉林</a:t>
                      </a:r>
                    </a:p>
                  </a:txBody>
                  <a:tcPr marL="124053" marR="12405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竹針混淆林</a:t>
                      </a:r>
                    </a:p>
                  </a:txBody>
                  <a:tcPr marL="124053" marR="124053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竹林</a:t>
                      </a:r>
                    </a:p>
                  </a:txBody>
                  <a:tcPr marL="124053" marR="124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竹林</a:t>
                      </a:r>
                    </a:p>
                  </a:txBody>
                  <a:tcPr marL="124053" marR="124053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待成林地</a:t>
                      </a:r>
                    </a:p>
                  </a:txBody>
                  <a:tcPr marL="124053" marR="124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1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不納入分析</a:t>
                      </a:r>
                    </a:p>
                  </a:txBody>
                  <a:tcPr marL="124053" marR="124053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03648" y="1124744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依照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臺灣獼猴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不同林型的出現特性，</a:t>
            </a:r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將第四次森林資源調查中全島森林所分類的</a:t>
            </a:r>
            <a:r>
              <a:rPr lang="en-US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個林型，統合為三大類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59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林型圖層向外延伸示意圖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06974" y="2398937"/>
            <a:ext cx="4730051" cy="3118295"/>
            <a:chOff x="2796" y="9544"/>
            <a:chExt cx="4944" cy="326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796" y="9564"/>
              <a:ext cx="4944" cy="3240"/>
              <a:chOff x="2796" y="9204"/>
              <a:chExt cx="3969" cy="2551"/>
            </a:xfrm>
          </p:grpSpPr>
          <p:sp>
            <p:nvSpPr>
              <p:cNvPr id="8" name="AutoShape 4"/>
              <p:cNvSpPr>
                <a:spLocks noChangeArrowheads="1"/>
              </p:cNvSpPr>
              <p:nvPr/>
            </p:nvSpPr>
            <p:spPr bwMode="auto">
              <a:xfrm>
                <a:off x="2796" y="9204"/>
                <a:ext cx="3969" cy="2551"/>
              </a:xfrm>
              <a:prstGeom prst="roundRect">
                <a:avLst>
                  <a:gd name="adj" fmla="val 16667"/>
                </a:avLst>
              </a:prstGeom>
              <a:solidFill>
                <a:srgbClr val="C2D69B"/>
              </a:solidFill>
              <a:ln w="9525">
                <a:solidFill>
                  <a:srgbClr val="4E612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372" y="9756"/>
                <a:ext cx="2835" cy="1417"/>
              </a:xfrm>
              <a:prstGeom prst="rect">
                <a:avLst/>
              </a:prstGeom>
              <a:solidFill>
                <a:srgbClr val="76923C"/>
              </a:solidFill>
              <a:ln w="9525">
                <a:solidFill>
                  <a:srgbClr val="4E6128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" name="AutoShape 6"/>
              <p:cNvSpPr>
                <a:spLocks noChangeShapeType="1"/>
              </p:cNvSpPr>
              <p:nvPr/>
            </p:nvSpPr>
            <p:spPr bwMode="auto">
              <a:xfrm flipH="1">
                <a:off x="2796" y="10452"/>
                <a:ext cx="576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6" name="AutoShape 7"/>
            <p:cNvSpPr>
              <a:spLocks noChangeShapeType="1"/>
            </p:cNvSpPr>
            <p:nvPr/>
          </p:nvSpPr>
          <p:spPr bwMode="auto">
            <a:xfrm rot="5400000">
              <a:off x="4752" y="9903"/>
              <a:ext cx="71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5111" y="9700"/>
              <a:ext cx="760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</a:rPr>
                <a:t>20m</a:t>
              </a:r>
              <a:endPara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10421" y="5640992"/>
            <a:ext cx="7149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深綠色代表原本圖層的面積，淺綠色為向外延伸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公尺後的新面積，為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究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實際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分析所採用的範圍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81" y="1249726"/>
            <a:ext cx="73908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根據蔡碧芝</a:t>
            </a:r>
            <a:r>
              <a:rPr lang="en-US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(2006)</a:t>
            </a:r>
            <a:r>
              <a:rPr lang="zh-TW" altLang="en-US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東的研究結果顯示距離樹林邊緣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公尺以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內的非森林地，也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常有猴群的活動，因此，將原本森林圖層再向外延伸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公尺的範圍視為</a:t>
            </a:r>
            <a:r>
              <a:rPr lang="zh-TW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</a:t>
            </a:r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研究</a:t>
            </a:r>
            <a:r>
              <a:rPr lang="zh-TW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型的涵蓋範圍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0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TW" sz="32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2015-2018</a:t>
            </a:r>
            <a:r>
              <a:rPr lang="zh-TW" altLang="zh-TW" sz="32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zh-TW" altLang="zh-TW" sz="32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不同林型中的調查樣點數</a:t>
            </a:r>
            <a:endParaRPr lang="zh-TW" altLang="en-US" sz="32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916832"/>
            <a:ext cx="5434501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695096"/>
              </p:ext>
            </p:extLst>
          </p:nvPr>
        </p:nvGraphicFramePr>
        <p:xfrm>
          <a:off x="611560" y="1700808"/>
          <a:ext cx="8208910" cy="3754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35221661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188065426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872061827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1041427248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3769958377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2600467822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3439970459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1693508"/>
                    </a:ext>
                  </a:extLst>
                </a:gridCol>
              </a:tblGrid>
              <a:tr h="648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zh-TW" altLang="en-US" sz="20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份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旅次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總樣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點數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闊葉林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針葉林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竹林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混淆林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總計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188587404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2909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1294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1729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540492478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2776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1217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1650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3332907385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2766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1173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192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1595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2892773173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2672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1119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98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1517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521966853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2680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1102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132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180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1516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281876435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2603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1074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1475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2969955813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2018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2913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1245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147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1705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2592413727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2775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1175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138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194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1612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193853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295" y="1484540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不同林型中調查到猴群的樣點數</a:t>
            </a:r>
          </a:p>
        </p:txBody>
      </p:sp>
      <p:pic>
        <p:nvPicPr>
          <p:cNvPr id="1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750" l="0" r="100000">
                        <a14:foregroundMark x1="12333" y1="80750" x2="22167" y2="83500"/>
                        <a14:foregroundMark x1="5333" y1="81750" x2="24833" y2="86000"/>
                        <a14:foregroundMark x1="35500" y1="86750" x2="47500" y2="86750"/>
                        <a14:foregroundMark x1="55833" y1="85750" x2="60667" y2="86500"/>
                        <a14:foregroundMark x1="73667" y1="87500" x2="99667" y2="87500"/>
                        <a14:foregroundMark x1="26333" y1="87500" x2="28333" y2="90250"/>
                        <a14:foregroundMark x1="35667" y1="87000" x2="33500" y2="89750"/>
                      </a14:backgroundRemoval>
                    </a14:imgEffect>
                    <a14:imgEffect>
                      <a14:artisticPencilSketch trans="70000" pressure="10"/>
                    </a14:imgEffect>
                    <a14:imgEffect>
                      <a14:sharpenSoften amount="40000"/>
                    </a14:imgEffect>
                    <a14:imgEffect>
                      <a14:colorTemperature colorTemp="6800"/>
                    </a14:imgEffect>
                    <a14:imgEffect>
                      <a14:saturation sat="105000"/>
                    </a14:imgEffect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65"/>
          <a:stretch/>
        </p:blipFill>
        <p:spPr bwMode="auto">
          <a:xfrm>
            <a:off x="5832140" y="28655"/>
            <a:ext cx="3348372" cy="17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027693"/>
              </p:ext>
            </p:extLst>
          </p:nvPr>
        </p:nvGraphicFramePr>
        <p:xfrm>
          <a:off x="224295" y="2276872"/>
          <a:ext cx="8640965" cy="3665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6567">
                  <a:extLst>
                    <a:ext uri="{9D8B030D-6E8A-4147-A177-3AD203B41FA5}">
                      <a16:colId xmlns:a16="http://schemas.microsoft.com/office/drawing/2014/main" val="2399971275"/>
                    </a:ext>
                  </a:extLst>
                </a:gridCol>
                <a:gridCol w="1106229">
                  <a:extLst>
                    <a:ext uri="{9D8B030D-6E8A-4147-A177-3AD203B41FA5}">
                      <a16:colId xmlns:a16="http://schemas.microsoft.com/office/drawing/2014/main" val="3560262222"/>
                    </a:ext>
                  </a:extLst>
                </a:gridCol>
                <a:gridCol w="2246934">
                  <a:extLst>
                    <a:ext uri="{9D8B030D-6E8A-4147-A177-3AD203B41FA5}">
                      <a16:colId xmlns:a16="http://schemas.microsoft.com/office/drawing/2014/main" val="3845429445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1950963671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3454269021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3724995629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3209237433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2613735236"/>
                    </a:ext>
                  </a:extLst>
                </a:gridCol>
              </a:tblGrid>
              <a:tr h="739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8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調查</a:t>
                      </a:r>
                      <a:r>
                        <a:rPr lang="zh-TW" sz="18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總樣</a:t>
                      </a: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4261317438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174280977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2776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3943463316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2766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4005990408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2672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3050675232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774453387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340134195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3581062326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2775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extLst>
                  <a:ext uri="{0D108BD9-81ED-4DB2-BD59-A6C34878D82A}">
                    <a16:rowId xmlns:a16="http://schemas.microsoft.com/office/drawing/2014/main" val="2049001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3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484040" y="269032"/>
            <a:ext cx="76899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95536" y="1791078"/>
            <a:ext cx="7689923" cy="578048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臺灣獼猴於不同林型的相對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16216" y="2369126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單位為「群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50836"/>
              </p:ext>
            </p:extLst>
          </p:nvPr>
        </p:nvGraphicFramePr>
        <p:xfrm>
          <a:off x="457199" y="2852933"/>
          <a:ext cx="8229602" cy="3384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4883">
                  <a:extLst>
                    <a:ext uri="{9D8B030D-6E8A-4147-A177-3AD203B41FA5}">
                      <a16:colId xmlns:a16="http://schemas.microsoft.com/office/drawing/2014/main" val="2011462805"/>
                    </a:ext>
                  </a:extLst>
                </a:gridCol>
                <a:gridCol w="936528">
                  <a:extLst>
                    <a:ext uri="{9D8B030D-6E8A-4147-A177-3AD203B41FA5}">
                      <a16:colId xmlns:a16="http://schemas.microsoft.com/office/drawing/2014/main" val="2192796888"/>
                    </a:ext>
                  </a:extLst>
                </a:gridCol>
                <a:gridCol w="936528">
                  <a:extLst>
                    <a:ext uri="{9D8B030D-6E8A-4147-A177-3AD203B41FA5}">
                      <a16:colId xmlns:a16="http://schemas.microsoft.com/office/drawing/2014/main" val="3855547218"/>
                    </a:ext>
                  </a:extLst>
                </a:gridCol>
                <a:gridCol w="934883">
                  <a:extLst>
                    <a:ext uri="{9D8B030D-6E8A-4147-A177-3AD203B41FA5}">
                      <a16:colId xmlns:a16="http://schemas.microsoft.com/office/drawing/2014/main" val="1670366714"/>
                    </a:ext>
                  </a:extLst>
                </a:gridCol>
                <a:gridCol w="934883">
                  <a:extLst>
                    <a:ext uri="{9D8B030D-6E8A-4147-A177-3AD203B41FA5}">
                      <a16:colId xmlns:a16="http://schemas.microsoft.com/office/drawing/2014/main" val="2814613037"/>
                    </a:ext>
                  </a:extLst>
                </a:gridCol>
                <a:gridCol w="934883">
                  <a:extLst>
                    <a:ext uri="{9D8B030D-6E8A-4147-A177-3AD203B41FA5}">
                      <a16:colId xmlns:a16="http://schemas.microsoft.com/office/drawing/2014/main" val="3193070044"/>
                    </a:ext>
                  </a:extLst>
                </a:gridCol>
                <a:gridCol w="934883">
                  <a:extLst>
                    <a:ext uri="{9D8B030D-6E8A-4147-A177-3AD203B41FA5}">
                      <a16:colId xmlns:a16="http://schemas.microsoft.com/office/drawing/2014/main" val="1630662593"/>
                    </a:ext>
                  </a:extLst>
                </a:gridCol>
                <a:gridCol w="933237">
                  <a:extLst>
                    <a:ext uri="{9D8B030D-6E8A-4147-A177-3AD203B41FA5}">
                      <a16:colId xmlns:a16="http://schemas.microsoft.com/office/drawing/2014/main" val="2707158807"/>
                    </a:ext>
                  </a:extLst>
                </a:gridCol>
                <a:gridCol w="748894">
                  <a:extLst>
                    <a:ext uri="{9D8B030D-6E8A-4147-A177-3AD203B41FA5}">
                      <a16:colId xmlns:a16="http://schemas.microsoft.com/office/drawing/2014/main" val="1512876094"/>
                    </a:ext>
                  </a:extLst>
                </a:gridCol>
              </a:tblGrid>
              <a:tr h="56406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年度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500557"/>
                  </a:ext>
                </a:extLst>
              </a:tr>
              <a:tr h="5640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295290484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0.209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358538409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0.003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30603710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0.105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999695217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0.141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0.004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0.059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0.100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0.057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0.232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426056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7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9" y="2057382"/>
            <a:ext cx="5945518" cy="39741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不同林型</a:t>
            </a:r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的猴群相對密度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128947" y="2107490"/>
            <a:ext cx="2892616" cy="2635102"/>
          </a:xfrm>
          <a:prstGeom prst="rect">
            <a:avLst/>
          </a:prstGeom>
          <a:noFill/>
        </p:spPr>
        <p:txBody>
          <a:bodyPr wrap="square" lIns="94128" tIns="47064" rIns="94128" bIns="4706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不同林型間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群相對密度有顯著差異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=0.014)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。其中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猴群相對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密度在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混淆林與針葉林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差異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顯著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=0.021)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；混淆林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竹林差異顯著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=0.013)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；而在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混淆林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闊葉林的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差異達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=0.091)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67575" y="3261197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139/9399</a:t>
            </a:r>
          </a:p>
          <a:p>
            <a:pPr algn="ctr"/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樣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733184" y="3454533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12/1107</a:t>
            </a:r>
          </a:p>
          <a:p>
            <a:pPr algn="ctr"/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014554" y="2098687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32/814</a:t>
            </a:r>
          </a:p>
          <a:p>
            <a:pPr algn="ctr"/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3" name="矩形 2"/>
          <p:cNvSpPr/>
          <p:nvPr/>
        </p:nvSpPr>
        <p:spPr>
          <a:xfrm>
            <a:off x="1331640" y="16379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邏輯迴歸分析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52455" y="3748035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9/1479</a:t>
            </a:r>
          </a:p>
          <a:p>
            <a:pPr algn="ctr"/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12" name="矩形 11"/>
          <p:cNvSpPr/>
          <p:nvPr/>
        </p:nvSpPr>
        <p:spPr>
          <a:xfrm>
            <a:off x="2548" y="6081611"/>
            <a:ext cx="305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：誤差線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信賴區間。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2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</p:spPr>
        <p:txBody>
          <a:bodyPr/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31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獼猴研究現況：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年從第三級保育類野生動物中移除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族群之棲地與人類活動利用區域高度重疊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衍生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衝突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不斷。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有效經營管理獼猴資源與人猴衝突的問題，必須先掌握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獼猴族群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量與猴群的空間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分布等資訊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最近一次針對臺灣全島大尺度的獼猴族群監測資料已逾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2000)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，為能掌握臺灣全島的獼猴族群變動趨勢與現況，實有必要推動可快速重複的調查方式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此種大尺度、長期性的監測任務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政府或學術界的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120"/>
              </a:lnSpc>
              <a:buNone/>
            </a:pPr>
            <a:r>
              <a:rPr lang="zh-TW" altLang="en-US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目標：</a:t>
            </a:r>
            <a:r>
              <a:rPr lang="en-US" altLang="zh-TW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en-US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「公民科學」對臺灣本島的獼猴族群進行大尺度、長期性的監測，瞭解其現況及變化趨勢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61" y="116632"/>
            <a:ext cx="4394853" cy="15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" y="1669433"/>
            <a:ext cx="6505584" cy="44731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猴群的相對密度</a:t>
            </a:r>
          </a:p>
        </p:txBody>
      </p:sp>
      <p:sp>
        <p:nvSpPr>
          <p:cNvPr id="14" name="矩形 13"/>
          <p:cNvSpPr/>
          <p:nvPr/>
        </p:nvSpPr>
        <p:spPr>
          <a:xfrm>
            <a:off x="6569968" y="2852936"/>
            <a:ext cx="20344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年間猴</a:t>
            </a:r>
            <a:r>
              <a:rPr lang="zh-TW" altLang="en-US" dirty="0">
                <a:latin typeface="Calibri" pitchFamily="34" charset="0"/>
                <a:ea typeface="微軟正黑體" pitchFamily="34" charset="-120"/>
              </a:rPr>
              <a:t>群相對密度無顯著差異</a:t>
            </a:r>
            <a:r>
              <a:rPr lang="en-US" altLang="zh-TW" dirty="0">
                <a:latin typeface="Calibri" pitchFamily="34" charset="0"/>
                <a:ea typeface="微軟正黑體" pitchFamily="34" charset="-120"/>
              </a:rPr>
              <a:t>(</a:t>
            </a:r>
            <a:r>
              <a:rPr lang="en-US" altLang="zh-TW" i="1" dirty="0" smtClean="0">
                <a:latin typeface="Calibri" pitchFamily="34" charset="0"/>
                <a:ea typeface="微軟正黑體" pitchFamily="34" charset="-120"/>
              </a:rPr>
              <a:t>p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=0.660)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20531211">
            <a:off x="5431050" y="4286040"/>
            <a:ext cx="1723549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不顯著</a:t>
            </a:r>
            <a:endParaRPr lang="zh-TW" altLang="en-US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1640" y="114805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邏輯迴歸</a:t>
            </a: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</a:t>
            </a:r>
            <a:endParaRPr lang="zh-TW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6084168" y="6021288"/>
            <a:ext cx="3125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註：誤差線為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信賴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62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內容版面配置區 3"/>
          <p:cNvSpPr txBox="1">
            <a:spLocks noGrp="1"/>
          </p:cNvSpPr>
          <p:nvPr>
            <p:ph idx="1"/>
          </p:nvPr>
        </p:nvSpPr>
        <p:spPr>
          <a:xfrm>
            <a:off x="395536" y="1412776"/>
            <a:ext cx="8424936" cy="56846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森林類型內猴群相對密度有差異，竹林內的猴群相對密度最低。</a:t>
            </a:r>
          </a:p>
          <a:p>
            <a:pPr marL="457200" indent="-457200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全臺的猴群密度變化無顯著趨勢。</a:t>
            </a:r>
          </a:p>
          <a:p>
            <a:pPr marL="457200" indent="-457200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計畫擁有全島性的調查樣區，若能持續進行，預估此監測方式能夠提供臺灣獼猴的全島分布、海拔分布、相對數量，族群量推估及年間的族群變化趨勢等資訊。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50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林務局獼猴調查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現有護管人員在其巡視的地區，依循前述標準化的方法進行臺灣獼猴的監測工作，以擴增調查的樣點數和資料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今年目標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樣點設置完成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熟悉調查方法與流程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完成一次的調查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87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914822"/>
              </p:ext>
            </p:extLst>
          </p:nvPr>
        </p:nvGraphicFramePr>
        <p:xfrm>
          <a:off x="251520" y="1916832"/>
          <a:ext cx="6458760" cy="40823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2680">
                  <a:extLst>
                    <a:ext uri="{9D8B030D-6E8A-4147-A177-3AD203B41FA5}">
                      <a16:colId xmlns:a16="http://schemas.microsoft.com/office/drawing/2014/main" val="2608993569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994349880"/>
                    </a:ext>
                  </a:extLst>
                </a:gridCol>
                <a:gridCol w="845790">
                  <a:extLst>
                    <a:ext uri="{9D8B030D-6E8A-4147-A177-3AD203B41FA5}">
                      <a16:colId xmlns:a16="http://schemas.microsoft.com/office/drawing/2014/main" val="1260204529"/>
                    </a:ext>
                  </a:extLst>
                </a:gridCol>
                <a:gridCol w="837241">
                  <a:extLst>
                    <a:ext uri="{9D8B030D-6E8A-4147-A177-3AD203B41FA5}">
                      <a16:colId xmlns:a16="http://schemas.microsoft.com/office/drawing/2014/main" val="382528248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529397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9025492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8494967"/>
                    </a:ext>
                  </a:extLst>
                </a:gridCol>
                <a:gridCol w="914145">
                  <a:extLst>
                    <a:ext uri="{9D8B030D-6E8A-4147-A177-3AD203B41FA5}">
                      <a16:colId xmlns:a16="http://schemas.microsoft.com/office/drawing/2014/main" val="666576441"/>
                    </a:ext>
                  </a:extLst>
                </a:gridCol>
              </a:tblGrid>
              <a:tr h="73928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設置樣點數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待成林地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裸露地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513851"/>
                  </a:ext>
                </a:extLst>
              </a:tr>
              <a:tr h="41284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933883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1226207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2952675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8748787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614979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2113389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787254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5032997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1621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2981749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98" y="188640"/>
            <a:ext cx="3881860" cy="616111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120" y="98224"/>
            <a:ext cx="1880610" cy="11967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352" y="4316939"/>
            <a:ext cx="1095034" cy="21048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520" y="1321629"/>
            <a:ext cx="4628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處建置樣點數量及森林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分布</a:t>
            </a:r>
          </a:p>
        </p:txBody>
      </p:sp>
    </p:spTree>
    <p:extLst>
      <p:ext uri="{BB962C8B-B14F-4D97-AF65-F5344CB8AC3E}">
        <p14:creationId xmlns:p14="http://schemas.microsoft.com/office/powerpoint/2010/main" val="13954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3" y="620688"/>
            <a:ext cx="3368524" cy="52053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014327"/>
              </p:ext>
            </p:extLst>
          </p:nvPr>
        </p:nvGraphicFramePr>
        <p:xfrm>
          <a:off x="251520" y="1887157"/>
          <a:ext cx="5616626" cy="42702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2602">
                  <a:extLst>
                    <a:ext uri="{9D8B030D-6E8A-4147-A177-3AD203B41FA5}">
                      <a16:colId xmlns:a16="http://schemas.microsoft.com/office/drawing/2014/main" val="4184525473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1560273922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310043127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2360941542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753737789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3900519330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1535397553"/>
                    </a:ext>
                  </a:extLst>
                </a:gridCol>
              </a:tblGrid>
              <a:tr h="3617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資料數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孤猴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1297548"/>
                  </a:ext>
                </a:extLst>
              </a:tr>
              <a:tr h="652443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</a:t>
                      </a:r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308574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275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8228162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343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8634254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318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148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970475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640797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305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099925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218501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313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429926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9430289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2283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848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165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7971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23528" y="1373339"/>
            <a:ext cx="3602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年林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處獼猴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4128" y="119734"/>
            <a:ext cx="1880610" cy="11967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343" y="4437112"/>
            <a:ext cx="122100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困難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修正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樣點的速度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慢，且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多次，容易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有疏漏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調查時，未依循規定的方法調查。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沒有使用調查表。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少數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樣區發生調查的第一旅次與第二旅次不同位置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獼猴調查資料回傳的速度慢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傳的調查資料未依規定的格式回傳，也不一定齊全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林管處的聯絡上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層層轉達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，花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較多時間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30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534751"/>
            <a:ext cx="5210994" cy="465686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年起全臺樣點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30" y="4893613"/>
            <a:ext cx="800100" cy="752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83968" y="50851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4404" t="32498" r="24051" b="23992"/>
          <a:stretch/>
        </p:blipFill>
        <p:spPr>
          <a:xfrm>
            <a:off x="3894144" y="5410592"/>
            <a:ext cx="648072" cy="5760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74353" y="5454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林務局獼猴樣點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8264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182683"/>
          </a:xfr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的調查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地鳥會與民間團體的推廣聯絡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調查的各地方政府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林務局提供第四次森林資源調查的圖層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8496944" cy="1470025"/>
          </a:xfrm>
        </p:spPr>
        <p:txBody>
          <a:bodyPr>
            <a:normAutofit/>
          </a:bodyPr>
          <a:lstStyle/>
          <a:p>
            <a:r>
              <a:rPr lang="en-US" altLang="zh-TW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4" b="89920" l="0" r="90000">
                        <a14:foregroundMark x1="9375" y1="61008" x2="9500" y2="51724"/>
                        <a14:foregroundMark x1="35500" y1="55438" x2="34125" y2="38196"/>
                        <a14:foregroundMark x1="2875" y1="79576" x2="2875" y2="79576"/>
                        <a14:foregroundMark x1="35000" y1="68170" x2="62500" y2="49337"/>
                        <a14:foregroundMark x1="33500" y1="67109" x2="17375" y2="70822"/>
                        <a14:foregroundMark x1="17000" y1="74536" x2="3125" y2="76658"/>
                        <a14:foregroundMark x1="4875" y1="78515" x2="8500" y2="68966"/>
                        <a14:foregroundMark x1="7500" y1="78515" x2="16500" y2="71883"/>
                        <a14:foregroundMark x1="11500" y1="78780" x2="32750" y2="74801"/>
                        <a14:foregroundMark x1="3875" y1="83820" x2="18625" y2="82228"/>
                        <a14:foregroundMark x1="6250" y1="77454" x2="9375" y2="73210"/>
                        <a14:foregroundMark x1="13375" y1="78249" x2="21875" y2="72679"/>
                        <a14:foregroundMark x1="20125" y1="77984" x2="23750" y2="74536"/>
                        <a14:foregroundMark x1="9125" y1="78249" x2="11250" y2="72149"/>
                        <a14:foregroundMark x1="7250" y1="79841" x2="6500" y2="72944"/>
                        <a14:foregroundMark x1="8750" y1="78780" x2="15625" y2="72944"/>
                        <a14:foregroundMark x1="13625" y1="77188" x2="18625" y2="71353"/>
                        <a14:backgroundMark x1="4750" y1="76127" x2="32875" y2="75862"/>
                        <a14:backgroundMark x1="42000" y1="50398" x2="42000" y2="50398"/>
                        <a14:backgroundMark x1="42000" y1="52785" x2="42000" y2="52785"/>
                        <a14:backgroundMark x1="41875" y1="55172" x2="41875" y2="55172"/>
                        <a14:backgroundMark x1="78500" y1="24403" x2="78500" y2="24403"/>
                        <a14:backgroundMark x1="79375" y1="27586" x2="79375" y2="27586"/>
                        <a14:backgroundMark x1="79250" y1="44828" x2="79250" y2="44828"/>
                        <a14:backgroundMark x1="79875" y1="29443" x2="79875" y2="29443"/>
                        <a14:backgroundMark x1="41250" y1="56233" x2="41250" y2="56233"/>
                        <a14:backgroundMark x1="58250" y1="65252" x2="58250" y2="65252"/>
                        <a14:backgroundMark x1="59000" y1="63926" x2="59000" y2="63926"/>
                        <a14:backgroundMark x1="57750" y1="64721" x2="57750" y2="64721"/>
                      </a14:backgroundRemoval>
                    </a14:imgEffect>
                    <a14:imgEffect>
                      <a14:artisticCutout trans="3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453"/>
          <a:stretch/>
        </p:blipFill>
        <p:spPr bwMode="auto">
          <a:xfrm rot="179580">
            <a:off x="2398506" y="4630241"/>
            <a:ext cx="7461493" cy="24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144" cy="6858000"/>
          </a:xfrm>
        </p:spPr>
      </p:pic>
      <p:sp>
        <p:nvSpPr>
          <p:cNvPr id="8" name="橢圓形圖說文字 7"/>
          <p:cNvSpPr/>
          <p:nvPr/>
        </p:nvSpPr>
        <p:spPr>
          <a:xfrm rot="199579">
            <a:off x="4357604" y="2790603"/>
            <a:ext cx="2592100" cy="1440013"/>
          </a:xfrm>
          <a:prstGeom prst="wedgeEllipseCallout">
            <a:avLst>
              <a:gd name="adj1" fmla="val 49814"/>
              <a:gd name="adj2" fmla="val 5487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林務</a:t>
            </a:r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獼猴監測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爆炸 1 8"/>
          <p:cNvSpPr/>
          <p:nvPr/>
        </p:nvSpPr>
        <p:spPr>
          <a:xfrm rot="20476012">
            <a:off x="3996508" y="2651265"/>
            <a:ext cx="1152128" cy="739850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7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680" y="260648"/>
            <a:ext cx="7818438" cy="868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執行方式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4691" name="Picture 7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6" y="1484785"/>
            <a:ext cx="5076576" cy="273630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4432846"/>
            <a:ext cx="504588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邀請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志工在進行鳥類調查的同時，將每個樣點發現的獼猴記錄下來。紀錄內容區分為猴群與孤猴</a:t>
            </a: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2899" y="1485321"/>
            <a:ext cx="36516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調查期間為每年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3 -6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月，一年調查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次，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兩次相隔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至少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星期</a:t>
            </a: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志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工將調查資料回傳至本中心。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完成資料的檢核及匯整。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0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/>
          <p:cNvSpPr>
            <a:spLocks noGrp="1"/>
          </p:cNvSpPr>
          <p:nvPr>
            <p:ph type="title" idx="4294967295"/>
          </p:nvPr>
        </p:nvSpPr>
        <p:spPr>
          <a:xfrm>
            <a:off x="1082120" y="267767"/>
            <a:ext cx="7886700" cy="933450"/>
          </a:xfrm>
        </p:spPr>
        <p:txBody>
          <a:bodyPr lIns="0" rIns="0" bIns="0" anchor="b"/>
          <a:lstStyle/>
          <a:p>
            <a:pPr eaLnBrk="1" hangingPunct="1"/>
            <a:r>
              <a:rPr lang="zh-TW" altLang="en-US" sz="40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臺灣繁殖鳥類大調查</a:t>
            </a:r>
            <a:r>
              <a:rPr lang="zh-TW" altLang="en-US" sz="4800" b="1" u="sng" dirty="0" smtClean="0">
                <a:solidFill>
                  <a:schemeClr val="accent2"/>
                </a:solidFill>
                <a:ea typeface="微軟正黑體" panose="020B0604030504040204" pitchFamily="34" charset="-120"/>
              </a:rPr>
              <a:t>調查方法</a:t>
            </a:r>
          </a:p>
        </p:txBody>
      </p:sp>
      <p:sp>
        <p:nvSpPr>
          <p:cNvPr id="59394" name="內容版面配置區 2"/>
          <p:cNvSpPr>
            <a:spLocks noGrp="1"/>
          </p:cNvSpPr>
          <p:nvPr>
            <p:ph idx="4294967295"/>
          </p:nvPr>
        </p:nvSpPr>
        <p:spPr>
          <a:xfrm>
            <a:off x="314325" y="2873375"/>
            <a:ext cx="5441950" cy="3675063"/>
          </a:xfrm>
        </p:spPr>
        <p:txBody>
          <a:bodyPr>
            <a:normAutofit/>
          </a:bodyPr>
          <a:lstStyle/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每年固定調查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樣區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以調查者為圓心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停留固定時間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zh-TW" altLang="en-US" sz="28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鳥種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距離、結群、時段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TW" altLang="zh-TW" sz="3200" smtClean="0">
              <a:latin typeface="微軟正黑體" charset="0"/>
              <a:ea typeface="微軟正黑體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219200" y="1628775"/>
            <a:ext cx="591343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定點計數法</a:t>
            </a:r>
          </a:p>
        </p:txBody>
      </p:sp>
      <p:grpSp>
        <p:nvGrpSpPr>
          <p:cNvPr id="59397" name="Group 9"/>
          <p:cNvGrpSpPr>
            <a:grpSpLocks/>
          </p:cNvGrpSpPr>
          <p:nvPr/>
        </p:nvGrpSpPr>
        <p:grpSpPr bwMode="auto">
          <a:xfrm>
            <a:off x="5868144" y="3451504"/>
            <a:ext cx="3176588" cy="2794000"/>
            <a:chOff x="3080" y="1446"/>
            <a:chExt cx="2357" cy="2077"/>
          </a:xfrm>
        </p:grpSpPr>
        <p:pic>
          <p:nvPicPr>
            <p:cNvPr id="59398" name="Picture 2" descr="圖片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1446"/>
              <a:ext cx="2357" cy="2077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014" y="1480"/>
              <a:ext cx="1244" cy="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 smtClean="0">
                <a:latin typeface="微軟正黑體" charset="0"/>
                <a:ea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395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內容版面配置區 2"/>
          <p:cNvSpPr>
            <a:spLocks noGrp="1"/>
          </p:cNvSpPr>
          <p:nvPr>
            <p:ph type="body" sz="half" idx="1"/>
          </p:nvPr>
        </p:nvSpPr>
        <p:spPr>
          <a:xfrm>
            <a:off x="1412629" y="52738"/>
            <a:ext cx="8410575" cy="1267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zh-TW" altLang="en-US" sz="44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調查</a:t>
            </a:r>
            <a:r>
              <a:rPr lang="zh-TW" altLang="en-US" sz="44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時間</a:t>
            </a:r>
            <a:endParaRPr lang="en-US" altLang="zh-TW" sz="44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20725" y="1616075"/>
            <a:ext cx="7324725" cy="4905375"/>
            <a:chOff x="794" y="346"/>
            <a:chExt cx="4173" cy="2767"/>
          </a:xfrm>
        </p:grpSpPr>
        <p:sp>
          <p:nvSpPr>
            <p:cNvPr id="87044" name="Rectangle 15"/>
            <p:cNvSpPr>
              <a:spLocks noChangeArrowheads="1"/>
            </p:cNvSpPr>
            <p:nvPr/>
          </p:nvSpPr>
          <p:spPr bwMode="auto">
            <a:xfrm>
              <a:off x="794" y="346"/>
              <a:ext cx="4173" cy="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 smtClean="0"/>
            </a:p>
          </p:txBody>
        </p:sp>
        <p:grpSp>
          <p:nvGrpSpPr>
            <p:cNvPr id="119812" name="Group 2"/>
            <p:cNvGrpSpPr>
              <a:grpSpLocks/>
            </p:cNvGrpSpPr>
            <p:nvPr/>
          </p:nvGrpSpPr>
          <p:grpSpPr bwMode="auto">
            <a:xfrm>
              <a:off x="961" y="664"/>
              <a:ext cx="3878" cy="2329"/>
              <a:chOff x="406" y="1480"/>
              <a:chExt cx="4561" cy="2739"/>
            </a:xfrm>
          </p:grpSpPr>
          <p:pic>
            <p:nvPicPr>
              <p:cNvPr id="119816" name="圖片 1018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5" b="55704"/>
              <a:stretch>
                <a:fillRect/>
              </a:stretch>
            </p:blipFill>
            <p:spPr bwMode="auto">
              <a:xfrm>
                <a:off x="748" y="1480"/>
                <a:ext cx="4219" cy="2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817" name="Text Box 4"/>
              <p:cNvSpPr txBox="1">
                <a:spLocks noChangeArrowheads="1"/>
              </p:cNvSpPr>
              <p:nvPr/>
            </p:nvSpPr>
            <p:spPr bwMode="auto">
              <a:xfrm>
                <a:off x="406" y="1706"/>
                <a:ext cx="371" cy="2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察覺鳥種數相對百分比</a:t>
                </a:r>
                <a:endParaRPr kumimoji="1" lang="zh-TW" altLang="en-US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818" name="Text Box 5"/>
              <p:cNvSpPr txBox="1">
                <a:spLocks noChangeArrowheads="1"/>
              </p:cNvSpPr>
              <p:nvPr/>
            </p:nvSpPr>
            <p:spPr bwMode="auto">
              <a:xfrm>
                <a:off x="2051" y="3913"/>
                <a:ext cx="195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距離日出時間 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kumimoji="1" lang="zh-TW" altLang="zh-TW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9813" name="AutoShape 7"/>
            <p:cNvSpPr>
              <a:spLocks noChangeArrowheads="1"/>
            </p:cNvSpPr>
            <p:nvPr/>
          </p:nvSpPr>
          <p:spPr bwMode="auto">
            <a:xfrm rot="-5400000">
              <a:off x="3426" y="889"/>
              <a:ext cx="317" cy="501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solidFill>
                  <a:srgbClr val="FFFF99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14" name="Text Box 8"/>
            <p:cNvSpPr txBox="1">
              <a:spLocks noChangeArrowheads="1"/>
            </p:cNvSpPr>
            <p:nvPr/>
          </p:nvSpPr>
          <p:spPr bwMode="auto">
            <a:xfrm>
              <a:off x="3334" y="693"/>
              <a:ext cx="500" cy="288"/>
            </a:xfrm>
            <a:prstGeom prst="rect">
              <a:avLst/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TW" altLang="en-US" sz="2400">
                  <a:solidFill>
                    <a:srgbClr val="FF3399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正午</a:t>
              </a:r>
              <a:endParaRPr kumimoji="1" lang="zh-TW" altLang="en-US" sz="1800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815" name="Rectangle 9"/>
            <p:cNvSpPr>
              <a:spLocks noChangeArrowheads="1"/>
            </p:cNvSpPr>
            <p:nvPr/>
          </p:nvSpPr>
          <p:spPr bwMode="auto">
            <a:xfrm>
              <a:off x="1346" y="629"/>
              <a:ext cx="1196" cy="212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67541" y="1375796"/>
            <a:ext cx="5447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日出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後</a:t>
            </a:r>
            <a:r>
              <a:rPr lang="en-US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4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小時</a:t>
            </a:r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內</a:t>
            </a:r>
            <a:r>
              <a:rPr lang="zh-TW" altLang="en-US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完成調查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約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9:30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前結束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5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數支背景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59" name="Freeform 3"/>
          <p:cNvSpPr>
            <a:spLocks/>
          </p:cNvSpPr>
          <p:nvPr/>
        </p:nvSpPr>
        <p:spPr bwMode="auto">
          <a:xfrm>
            <a:off x="-23813" y="4365625"/>
            <a:ext cx="3205163" cy="2492375"/>
          </a:xfrm>
          <a:custGeom>
            <a:avLst/>
            <a:gdLst>
              <a:gd name="T0" fmla="*/ 468 w 2019"/>
              <a:gd name="T1" fmla="*/ 4 h 1570"/>
              <a:gd name="T2" fmla="*/ 17 w 2019"/>
              <a:gd name="T3" fmla="*/ 0 h 1570"/>
              <a:gd name="T4" fmla="*/ 3 w 2019"/>
              <a:gd name="T5" fmla="*/ 358 h 1570"/>
              <a:gd name="T6" fmla="*/ 3 w 2019"/>
              <a:gd name="T7" fmla="*/ 817 h 1570"/>
              <a:gd name="T8" fmla="*/ 6 w 2019"/>
              <a:gd name="T9" fmla="*/ 1303 h 1570"/>
              <a:gd name="T10" fmla="*/ 9 w 2019"/>
              <a:gd name="T11" fmla="*/ 1567 h 1570"/>
              <a:gd name="T12" fmla="*/ 2019 w 2019"/>
              <a:gd name="T13" fmla="*/ 1567 h 1570"/>
              <a:gd name="T14" fmla="*/ 1395 w 2019"/>
              <a:gd name="T15" fmla="*/ 1336 h 1570"/>
              <a:gd name="T16" fmla="*/ 843 w 2019"/>
              <a:gd name="T17" fmla="*/ 859 h 1570"/>
              <a:gd name="T18" fmla="*/ 507 w 2019"/>
              <a:gd name="T19" fmla="*/ 343 h 1570"/>
              <a:gd name="T20" fmla="*/ 468 w 2019"/>
              <a:gd name="T21" fmla="*/ 4 h 1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9" h="157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98660" name="Group 4"/>
          <p:cNvGrpSpPr>
            <a:grpSpLocks/>
          </p:cNvGrpSpPr>
          <p:nvPr/>
        </p:nvGrpSpPr>
        <p:grpSpPr bwMode="auto"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98661" name="Freeform 5"/>
            <p:cNvSpPr>
              <a:spLocks/>
            </p:cNvSpPr>
            <p:nvPr/>
          </p:nvSpPr>
          <p:spPr bwMode="auto">
            <a:xfrm>
              <a:off x="420" y="2757"/>
              <a:ext cx="3681" cy="1579"/>
            </a:xfrm>
            <a:custGeom>
              <a:avLst/>
              <a:gdLst>
                <a:gd name="T0" fmla="*/ 2424 w 3681"/>
                <a:gd name="T1" fmla="*/ 0 h 1579"/>
                <a:gd name="T2" fmla="*/ 30 w 3681"/>
                <a:gd name="T3" fmla="*/ 3 h 1579"/>
                <a:gd name="T4" fmla="*/ 126 w 3681"/>
                <a:gd name="T5" fmla="*/ 459 h 1579"/>
                <a:gd name="T6" fmla="*/ 822 w 3681"/>
                <a:gd name="T7" fmla="*/ 1239 h 1579"/>
                <a:gd name="T8" fmla="*/ 1716 w 3681"/>
                <a:gd name="T9" fmla="*/ 1575 h 1579"/>
                <a:gd name="T10" fmla="*/ 3438 w 3681"/>
                <a:gd name="T11" fmla="*/ 1569 h 1579"/>
                <a:gd name="T12" fmla="*/ 3681 w 3681"/>
                <a:gd name="T13" fmla="*/ 1167 h 1579"/>
                <a:gd name="T14" fmla="*/ 3477 w 3681"/>
                <a:gd name="T15" fmla="*/ 1251 h 1579"/>
                <a:gd name="T16" fmla="*/ 2877 w 3681"/>
                <a:gd name="T17" fmla="*/ 1140 h 1579"/>
                <a:gd name="T18" fmla="*/ 2490 w 3681"/>
                <a:gd name="T19" fmla="*/ 795 h 1579"/>
                <a:gd name="T20" fmla="*/ 2379 w 3681"/>
                <a:gd name="T21" fmla="*/ 339 h 1579"/>
                <a:gd name="T22" fmla="*/ 2424 w 3681"/>
                <a:gd name="T23" fmla="*/ 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81" h="1579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2" name="Text Box 6"/>
            <p:cNvSpPr txBox="1">
              <a:spLocks noChangeArrowheads="1"/>
            </p:cNvSpPr>
            <p:nvPr/>
          </p:nvSpPr>
          <p:spPr bwMode="auto"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003399"/>
                  </a:solidFill>
                </a:rPr>
                <a:t>100 m</a:t>
              </a:r>
            </a:p>
          </p:txBody>
        </p:sp>
      </p:grpSp>
      <p:grpSp>
        <p:nvGrpSpPr>
          <p:cNvPr id="198663" name="Group 7"/>
          <p:cNvGrpSpPr>
            <a:grpSpLocks/>
          </p:cNvGrpSpPr>
          <p:nvPr/>
        </p:nvGrpSpPr>
        <p:grpSpPr bwMode="auto"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98664" name="Freeform 8"/>
            <p:cNvSpPr>
              <a:spLocks/>
            </p:cNvSpPr>
            <p:nvPr/>
          </p:nvSpPr>
          <p:spPr bwMode="auto">
            <a:xfrm>
              <a:off x="2789" y="2757"/>
              <a:ext cx="1924" cy="1263"/>
            </a:xfrm>
            <a:custGeom>
              <a:avLst/>
              <a:gdLst>
                <a:gd name="T0" fmla="*/ 1725 w 2121"/>
                <a:gd name="T1" fmla="*/ 6 h 1321"/>
                <a:gd name="T2" fmla="*/ 63 w 2121"/>
                <a:gd name="T3" fmla="*/ 0 h 1321"/>
                <a:gd name="T4" fmla="*/ 6 w 2121"/>
                <a:gd name="T5" fmla="*/ 408 h 1321"/>
                <a:gd name="T6" fmla="*/ 405 w 2121"/>
                <a:gd name="T7" fmla="*/ 1101 h 1321"/>
                <a:gd name="T8" fmla="*/ 1146 w 2121"/>
                <a:gd name="T9" fmla="*/ 1317 h 1321"/>
                <a:gd name="T10" fmla="*/ 1437 w 2121"/>
                <a:gd name="T11" fmla="*/ 1236 h 1321"/>
                <a:gd name="T12" fmla="*/ 2121 w 2121"/>
                <a:gd name="T13" fmla="*/ 135 h 1321"/>
                <a:gd name="T14" fmla="*/ 1989 w 2121"/>
                <a:gd name="T15" fmla="*/ 162 h 1321"/>
                <a:gd name="T16" fmla="*/ 1839 w 2121"/>
                <a:gd name="T17" fmla="*/ 138 h 1321"/>
                <a:gd name="T18" fmla="*/ 1758 w 2121"/>
                <a:gd name="T19" fmla="*/ 75 h 1321"/>
                <a:gd name="T20" fmla="*/ 1725 w 2121"/>
                <a:gd name="T21" fmla="*/ 6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1" h="13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5" name="Text Box 9"/>
            <p:cNvSpPr txBox="1">
              <a:spLocks noChangeArrowheads="1"/>
            </p:cNvSpPr>
            <p:nvPr/>
          </p:nvSpPr>
          <p:spPr bwMode="auto"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CC0066"/>
                  </a:solidFill>
                </a:rPr>
                <a:t>25m</a:t>
              </a:r>
            </a:p>
          </p:txBody>
        </p:sp>
      </p:grpSp>
      <p:pic>
        <p:nvPicPr>
          <p:cNvPr id="198701" name="Picture 45" descr="鳩_Red Turtle035拷貝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8012">
            <a:off x="179388" y="5661025"/>
            <a:ext cx="10096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4" name="Picture 48" descr="鳩_Red Turtle035拷貝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5144">
            <a:off x="1247775" y="1828800"/>
            <a:ext cx="9652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5" name="Picture 49" descr="白尾八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680075"/>
            <a:ext cx="10810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6" name="Picture 50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557338"/>
            <a:ext cx="636588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7" name="Picture 51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1080">
            <a:off x="5795963" y="549275"/>
            <a:ext cx="63658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9" name="Picture 53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716463" y="46529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0" name="Picture 54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932363" y="42211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1" name="Picture 55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5292725" y="4868863"/>
            <a:ext cx="7921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2" name="Picture 56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9532">
            <a:off x="827088" y="4508500"/>
            <a:ext cx="79216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3" name="Picture 57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0847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4" name="Picture 58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4370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6" name="Picture 60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941888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7" name="Picture 81" descr="鳩_Spotted033拷貝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797425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8" name="Picture 82" descr="鳩_Spotted033拷貝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370">
            <a:off x="2627313" y="4508500"/>
            <a:ext cx="10366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9" name="Picture 83" descr="赤腰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20713"/>
            <a:ext cx="957262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740" name="Text Box 84"/>
          <p:cNvSpPr txBox="1">
            <a:spLocks noChangeArrowheads="1"/>
          </p:cNvSpPr>
          <p:nvPr/>
        </p:nvSpPr>
        <p:spPr bwMode="auto"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98750" name="Picture 94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437063"/>
            <a:ext cx="90011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1" name="Picture 95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44900"/>
            <a:ext cx="900113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4" name="Picture 98" descr="小猴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84538"/>
            <a:ext cx="17208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2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Picture 2" descr="https://sites.google.com/a/birds-tesri.twbbs.org/bbs-taiwan/_/rsrc/1421204188791/ji-hua-he-zuo/bian-shi-te-zheng/%E7%8C%B4%E7%BE%A4%E8%88%87%E5%AD%A4%E4%B9%8B%E8%A8%98%E9%8C%84%E3%80%81%E8%BE%A6%E8%AD%98%E8%A6%81%E9%BB%9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23" y="-99392"/>
            <a:ext cx="51546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3800" r="3460" b="43582"/>
          <a:stretch/>
        </p:blipFill>
        <p:spPr>
          <a:xfrm>
            <a:off x="179512" y="2780928"/>
            <a:ext cx="4359578" cy="34678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43638" y="12687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</a:t>
            </a:r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</a:t>
            </a:r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宣導</a:t>
            </a:r>
          </a:p>
        </p:txBody>
      </p:sp>
    </p:spTree>
    <p:extLst>
      <p:ext uri="{BB962C8B-B14F-4D97-AF65-F5344CB8AC3E}">
        <p14:creationId xmlns:p14="http://schemas.microsoft.com/office/powerpoint/2010/main" val="15631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11760" y="4869160"/>
            <a:ext cx="6247606" cy="1186904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數量只記「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」或「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隻以上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只要不是單獨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隻活動，就算「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結群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單一樣點，通常視為同一猴群</a:t>
            </a:r>
          </a:p>
        </p:txBody>
      </p:sp>
      <p:pic>
        <p:nvPicPr>
          <p:cNvPr id="200706" name="Picture 2" descr="https://sites.google.com/a/birds-tesri.twbbs.org/bbs-taiwan/_/rsrc/1421202393810/ji-hua-he-zuo/ji-lu-yuan-ze-bian-shi-yao-dian-ji-tian-xie-fan-li/%E8%A8%98%E9%8C%84%E8%A1%A8%E5%A1%AB%E5%AF%AB%E7%AF%84%E4%BE%8B-01%28%E7%B8%AE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1212"/>
            <a:ext cx="7332290" cy="412486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文字方塊 1"/>
          <p:cNvSpPr txBox="1"/>
          <p:nvPr/>
        </p:nvSpPr>
        <p:spPr>
          <a:xfrm>
            <a:off x="467544" y="2060848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野外記錄方</a:t>
            </a:r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26699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1944</TotalTime>
  <Words>1870</Words>
  <Application>Microsoft Office PowerPoint</Application>
  <PresentationFormat>如螢幕大小 (4:3)</PresentationFormat>
  <Paragraphs>749</Paragraphs>
  <Slides>28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以公民科學推動臺灣獼猴長期監測</vt:lpstr>
      <vt:lpstr>研究目標</vt:lpstr>
      <vt:lpstr>PowerPoint 簡報</vt:lpstr>
      <vt:lpstr>執行方式</vt:lpstr>
      <vt:lpstr>臺灣繁殖鳥類大調查調查方法</vt:lpstr>
      <vt:lpstr>PowerPoint 簡報</vt:lpstr>
      <vt:lpstr>PowerPoint 簡報</vt:lpstr>
      <vt:lpstr>PowerPoint 簡報</vt:lpstr>
      <vt:lpstr>PowerPoint 簡報</vt:lpstr>
      <vt:lpstr>研究成果</vt:lpstr>
      <vt:lpstr>研究成果</vt:lpstr>
      <vt:lpstr>PowerPoint 簡報</vt:lpstr>
      <vt:lpstr>PowerPoint 簡報</vt:lpstr>
      <vt:lpstr>GIS圖層中森林林型分類</vt:lpstr>
      <vt:lpstr>林型圖層向外延伸示意圖</vt:lpstr>
      <vt:lpstr>2015-2018年不同林型中的調查樣點數</vt:lpstr>
      <vt:lpstr>研究成果</vt:lpstr>
      <vt:lpstr>2015-2018年臺灣獼猴於不同林型的相對密度</vt:lpstr>
      <vt:lpstr>不同林型的猴群相對密度</vt:lpstr>
      <vt:lpstr>2015-2018年猴群的相對密度</vt:lpstr>
      <vt:lpstr>結論</vt:lpstr>
      <vt:lpstr>2019林務局獼猴調查</vt:lpstr>
      <vt:lpstr>PowerPoint 簡報</vt:lpstr>
      <vt:lpstr>PowerPoint 簡報</vt:lpstr>
      <vt:lpstr>問題或困難</vt:lpstr>
      <vt:lpstr>PowerPoint 簡報</vt:lpstr>
      <vt:lpstr>致謝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臺灣獼猴族群長期監測系統推動 105年度期末結案報告</dc:title>
  <dc:creator>user</dc:creator>
  <cp:lastModifiedBy>user</cp:lastModifiedBy>
  <cp:revision>96</cp:revision>
  <dcterms:created xsi:type="dcterms:W3CDTF">2016-12-07T05:51:22Z</dcterms:created>
  <dcterms:modified xsi:type="dcterms:W3CDTF">2019-11-07T10:34:17Z</dcterms:modified>
</cp:coreProperties>
</file>